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6" r:id="rId3"/>
    <p:sldId id="257" r:id="rId4"/>
    <p:sldId id="258" r:id="rId5"/>
    <p:sldId id="259" r:id="rId6"/>
    <p:sldId id="260" r:id="rId7"/>
    <p:sldId id="261" r:id="rId8"/>
    <p:sldId id="262" r:id="rId9"/>
    <p:sldId id="263" r:id="rId10"/>
    <p:sldId id="264" r:id="rId11"/>
    <p:sldId id="265" r:id="rId12"/>
    <p:sldId id="270" r:id="rId13"/>
    <p:sldId id="266" r:id="rId14"/>
    <p:sldId id="267" r:id="rId15"/>
    <p:sldId id="268" r:id="rId16"/>
    <p:sldId id="269"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69F2CD-7611-4286-9A3B-561023A7016A}"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9F2CD-7611-4286-9A3B-561023A7016A}"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9F2CD-7611-4286-9A3B-561023A7016A}"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69F2CD-7611-4286-9A3B-561023A7016A}"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69F2CD-7611-4286-9A3B-561023A7016A}"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69F2CD-7611-4286-9A3B-561023A7016A}"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69F2CD-7611-4286-9A3B-561023A7016A}" type="datetimeFigureOut">
              <a:rPr lang="en-US" smtClean="0"/>
              <a:pPr/>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69F2CD-7611-4286-9A3B-561023A7016A}" type="datetimeFigureOut">
              <a:rPr lang="en-US" smtClean="0"/>
              <a:pPr/>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9F2CD-7611-4286-9A3B-561023A7016A}" type="datetimeFigureOut">
              <a:rPr lang="en-US" smtClean="0"/>
              <a:pPr/>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69F2CD-7611-4286-9A3B-561023A7016A}"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69F2CD-7611-4286-9A3B-561023A7016A}"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708AE-4F57-40A4-BCCD-76E99EC5F0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9F2CD-7611-4286-9A3B-561023A7016A}" type="datetimeFigureOut">
              <a:rPr lang="en-US" smtClean="0"/>
              <a:pPr/>
              <a:t>4/8/2023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708AE-4F57-40A4-BCCD-76E99EC5F0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5940088"/>
          </a:xfrm>
          <a:prstGeom prst="rect">
            <a:avLst/>
          </a:prstGeom>
          <a:noFill/>
        </p:spPr>
        <p:txBody>
          <a:bodyPr wrap="square" rtlCol="0">
            <a:spAutoFit/>
          </a:bodyPr>
          <a:lstStyle/>
          <a:p>
            <a:pPr algn="ctr"/>
            <a:endParaRPr lang="en-GB" sz="3600" dirty="0" smtClean="0">
              <a:solidFill>
                <a:schemeClr val="accent1">
                  <a:lumMod val="50000"/>
                </a:schemeClr>
              </a:solidFill>
            </a:endParaRPr>
          </a:p>
          <a:p>
            <a:pPr algn="ctr"/>
            <a:r>
              <a:rPr lang="en-GB" sz="3600" dirty="0" smtClean="0">
                <a:solidFill>
                  <a:srgbClr val="0000FF"/>
                </a:solidFill>
              </a:rPr>
              <a:t>Content Prepared by</a:t>
            </a:r>
          </a:p>
          <a:p>
            <a:endParaRPr lang="en-GB" dirty="0" smtClean="0"/>
          </a:p>
          <a:p>
            <a:endParaRPr lang="en-GB" dirty="0" smtClean="0"/>
          </a:p>
          <a:p>
            <a:endParaRPr lang="en-GB" dirty="0" smtClean="0"/>
          </a:p>
          <a:p>
            <a:endParaRPr lang="en-GB" dirty="0" smtClean="0"/>
          </a:p>
          <a:p>
            <a:pPr algn="ctr"/>
            <a:r>
              <a:rPr lang="en-GB" sz="6000" b="1" dirty="0" smtClean="0">
                <a:solidFill>
                  <a:srgbClr val="C00000"/>
                </a:solidFill>
                <a:latin typeface="Bernard MT Condensed" pitchFamily="18" charset="0"/>
              </a:rPr>
              <a:t>Ms. C. SASIKALA</a:t>
            </a:r>
          </a:p>
          <a:p>
            <a:pPr algn="ctr"/>
            <a:r>
              <a:rPr lang="en-GB" sz="4400" dirty="0" smtClean="0">
                <a:solidFill>
                  <a:srgbClr val="00B050"/>
                </a:solidFill>
                <a:latin typeface="Brush Script MT" pitchFamily="66" charset="0"/>
              </a:rPr>
              <a:t>Assistant Professor,</a:t>
            </a:r>
          </a:p>
          <a:p>
            <a:pPr algn="ctr"/>
            <a:r>
              <a:rPr lang="en-GB" sz="4400" dirty="0" smtClean="0">
                <a:solidFill>
                  <a:srgbClr val="00B050"/>
                </a:solidFill>
                <a:latin typeface="Brush Script MT" pitchFamily="66" charset="0"/>
              </a:rPr>
              <a:t>Department of English,</a:t>
            </a:r>
          </a:p>
          <a:p>
            <a:pPr algn="ctr"/>
            <a:r>
              <a:rPr lang="en-GB" sz="4400" dirty="0" smtClean="0">
                <a:solidFill>
                  <a:srgbClr val="00B050"/>
                </a:solidFill>
                <a:latin typeface="Brush Script MT" pitchFamily="66" charset="0"/>
              </a:rPr>
              <a:t>Jamal Mohamed College,</a:t>
            </a:r>
          </a:p>
          <a:p>
            <a:pPr algn="ctr"/>
            <a:r>
              <a:rPr lang="en-GB" sz="4400" dirty="0" err="1" smtClean="0">
                <a:solidFill>
                  <a:srgbClr val="00B050"/>
                </a:solidFill>
                <a:latin typeface="Brush Script MT" pitchFamily="66" charset="0"/>
              </a:rPr>
              <a:t>Trichy</a:t>
            </a:r>
            <a:r>
              <a:rPr lang="en-GB" sz="4400" dirty="0" smtClean="0">
                <a:solidFill>
                  <a:srgbClr val="00B050"/>
                </a:solidFill>
                <a:latin typeface="Brush Script MT" pitchFamily="66" charset="0"/>
              </a:rPr>
              <a:t> – 620 020.</a:t>
            </a:r>
            <a:endParaRPr lang="en-US" sz="4400" dirty="0">
              <a:solidFill>
                <a:srgbClr val="00B050"/>
              </a:solidFill>
              <a:latin typeface="Brush Script MT"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a:solidFill>
            <a:srgbClr val="FFFF00"/>
          </a:solidFill>
        </p:spPr>
        <p:txBody>
          <a:bodyPr>
            <a:normAutofit/>
          </a:bodyPr>
          <a:lstStyle/>
          <a:p>
            <a:pPr>
              <a:buNone/>
            </a:pPr>
            <a:r>
              <a:rPr lang="en-US" sz="3600" b="1" dirty="0" smtClean="0">
                <a:solidFill>
                  <a:srgbClr val="C00000"/>
                </a:solidFill>
              </a:rPr>
              <a:t>THEME OF THE POEM</a:t>
            </a:r>
          </a:p>
          <a:p>
            <a:pPr algn="just">
              <a:buNone/>
            </a:pPr>
            <a:r>
              <a:rPr lang="en-US" sz="3600" b="1" dirty="0" smtClean="0">
                <a:solidFill>
                  <a:srgbClr val="00B050"/>
                </a:solidFill>
              </a:rPr>
              <a:t>		It's </a:t>
            </a:r>
            <a:r>
              <a:rPr lang="en-US" sz="3600" b="1" dirty="0">
                <a:solidFill>
                  <a:srgbClr val="00B050"/>
                </a:solidFill>
              </a:rPr>
              <a:t>actually a poem about the </a:t>
            </a:r>
            <a:r>
              <a:rPr lang="en-US" sz="3600" b="1" dirty="0">
                <a:solidFill>
                  <a:srgbClr val="7030A0"/>
                </a:solidFill>
              </a:rPr>
              <a:t>journey of life</a:t>
            </a:r>
            <a:r>
              <a:rPr lang="en-US" sz="3600" b="1" dirty="0">
                <a:solidFill>
                  <a:srgbClr val="00B050"/>
                </a:solidFill>
              </a:rPr>
              <a:t>. The two roads diverged in a yellow wood symbolize a person's </a:t>
            </a:r>
            <a:r>
              <a:rPr lang="en-US" sz="3600" b="1" dirty="0" smtClean="0">
                <a:solidFill>
                  <a:srgbClr val="00B050"/>
                </a:solidFill>
              </a:rPr>
              <a:t>life. The</a:t>
            </a:r>
            <a:r>
              <a:rPr lang="en-US" sz="3600" b="1" dirty="0">
                <a:solidFill>
                  <a:srgbClr val="00B050"/>
                </a:solidFill>
              </a:rPr>
              <a:t> main theme of "The Road Not Taken" is that </a:t>
            </a:r>
            <a:r>
              <a:rPr lang="en-US" sz="3600" b="1" dirty="0">
                <a:solidFill>
                  <a:srgbClr val="7030A0"/>
                </a:solidFill>
              </a:rPr>
              <a:t>life is full of choices which will define our destinies</a:t>
            </a:r>
            <a:r>
              <a:rPr lang="en-US" sz="3600" b="1" dirty="0">
                <a:solidFill>
                  <a:srgbClr val="00B050"/>
                </a:solidFill>
              </a:rPr>
              <a:t>. The speaker spends a while deliberating when he comes to a fork in the road, which symbolizes a choice he must make in his life</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096000"/>
          </a:xfrm>
          <a:solidFill>
            <a:srgbClr val="00B0F0"/>
          </a:solidFill>
        </p:spPr>
        <p:txBody>
          <a:bodyPr>
            <a:normAutofit fontScale="92500" lnSpcReduction="20000"/>
          </a:bodyPr>
          <a:lstStyle/>
          <a:p>
            <a:pPr algn="just">
              <a:buNone/>
            </a:pPr>
            <a:r>
              <a:rPr lang="en-US" sz="4000" b="1" dirty="0" smtClean="0">
                <a:solidFill>
                  <a:srgbClr val="92D050"/>
                </a:solidFill>
              </a:rPr>
              <a:t>ABOUT THE POEM</a:t>
            </a:r>
            <a:endParaRPr lang="en-US" dirty="0"/>
          </a:p>
          <a:p>
            <a:pPr>
              <a:buNone/>
            </a:pPr>
            <a:r>
              <a:rPr lang="en-US" sz="3100" b="1" dirty="0">
                <a:latin typeface="Arial Black" pitchFamily="34" charset="0"/>
              </a:rPr>
              <a:t>In the poem - ‘The Road Not Taken’, the road symbolizes our life. The poet says that the path that we don’t choose in our life is ‘the road not taken’. He describes his feelings about that choice that he had left in the past. The path which we have chosen, decides our future, our destination. The important message that the poet wants to give is that the choice that we make has an impact on our future and if we make a wrong choice, we regret it but cannot go back on it. So, we must be wise while making choices.</a:t>
            </a:r>
          </a:p>
          <a:p>
            <a:pPr>
              <a:buNone/>
            </a:pPr>
            <a:r>
              <a:rPr lang="en-US" sz="3100" b="1" dirty="0">
                <a:latin typeface="Arial Black" pitchFamily="34" charset="0"/>
              </a:rPr>
              <a: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e Road Not Taken - Robert Frost"/>
          <p:cNvPicPr>
            <a:picLocks noGrp="1"/>
          </p:cNvPicPr>
          <p:nvPr>
            <p:ph idx="1"/>
          </p:nvPr>
        </p:nvPicPr>
        <p:blipFill>
          <a:blip r:embed="rId2" cstate="print"/>
          <a:srcRect/>
          <a:stretch>
            <a:fillRect/>
          </a:stretch>
        </p:blipFill>
        <p:spPr bwMode="auto">
          <a:xfrm>
            <a:off x="228600" y="152400"/>
            <a:ext cx="8763000" cy="6477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81000"/>
            <a:ext cx="8229600" cy="5943600"/>
          </a:xfrm>
          <a:solidFill>
            <a:schemeClr val="bg2">
              <a:lumMod val="90000"/>
            </a:schemeClr>
          </a:solidFill>
        </p:spPr>
        <p:txBody>
          <a:bodyPr>
            <a:normAutofit fontScale="25000" lnSpcReduction="20000"/>
          </a:bodyPr>
          <a:lstStyle/>
          <a:p>
            <a:pPr marL="0" lvl="0" indent="0" eaLnBrk="0" fontAlgn="base" hangingPunct="0">
              <a:spcBef>
                <a:spcPct val="0"/>
              </a:spcBef>
              <a:spcAft>
                <a:spcPct val="0"/>
              </a:spcAft>
              <a:buNone/>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algn="ctr" fontAlgn="base">
              <a:buNone/>
            </a:pPr>
            <a:r>
              <a:rPr lang="en-US" sz="7200" b="1" dirty="0">
                <a:solidFill>
                  <a:schemeClr val="tx1">
                    <a:lumMod val="95000"/>
                    <a:lumOff val="5000"/>
                  </a:schemeClr>
                </a:solidFill>
                <a:latin typeface="Arial Black" pitchFamily="34" charset="0"/>
              </a:rPr>
              <a:t>The Road Not Taken </a:t>
            </a:r>
          </a:p>
          <a:p>
            <a:pPr fontAlgn="base">
              <a:buNone/>
            </a:pPr>
            <a:r>
              <a:rPr lang="en-US" sz="7200" dirty="0" smtClean="0">
                <a:solidFill>
                  <a:srgbClr val="00B0F0"/>
                </a:solidFill>
                <a:latin typeface="Arial Black" pitchFamily="34" charset="0"/>
              </a:rPr>
              <a:t>Two </a:t>
            </a:r>
            <a:r>
              <a:rPr lang="en-US" sz="7200" dirty="0">
                <a:solidFill>
                  <a:srgbClr val="00B0F0"/>
                </a:solidFill>
                <a:latin typeface="Arial Black" pitchFamily="34" charset="0"/>
              </a:rPr>
              <a:t>roads diverged in a yellow wood,</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And sorry I could not travel both</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And be one traveler, long I stood</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And looked down one as far as I could</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To where it bent in the undergrowth;</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Then took the other, as just as fair,</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And having perhaps the better claim,</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Because it was grassy and wanted wear;</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Though as for that the passing there</a:t>
            </a:r>
            <a:br>
              <a:rPr lang="en-US" sz="7200" dirty="0">
                <a:solidFill>
                  <a:srgbClr val="00B0F0"/>
                </a:solidFill>
                <a:latin typeface="Arial Black" pitchFamily="34" charset="0"/>
              </a:rPr>
            </a:br>
            <a:endParaRPr lang="en-US" sz="7200" dirty="0">
              <a:solidFill>
                <a:srgbClr val="00B0F0"/>
              </a:solidFill>
              <a:latin typeface="Arial Black" pitchFamily="34" charset="0"/>
            </a:endParaRPr>
          </a:p>
          <a:p>
            <a:pPr fontAlgn="base">
              <a:buNone/>
            </a:pPr>
            <a:r>
              <a:rPr lang="en-US" sz="7200" dirty="0">
                <a:solidFill>
                  <a:srgbClr val="00B0F0"/>
                </a:solidFill>
                <a:latin typeface="Arial Black" pitchFamily="34" charset="0"/>
              </a:rPr>
              <a:t>Had worn them really about the same,</a:t>
            </a:r>
          </a:p>
          <a:p>
            <a:endParaRPr lang="en-US" sz="7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a:solidFill>
            <a:schemeClr val="bg2">
              <a:lumMod val="90000"/>
            </a:schemeClr>
          </a:solidFill>
        </p:spPr>
        <p:txBody>
          <a:bodyPr>
            <a:normAutofit fontScale="62500" lnSpcReduction="20000"/>
          </a:bodyPr>
          <a:lstStyle/>
          <a:p>
            <a:pPr fontAlgn="base">
              <a:buNone/>
            </a:pPr>
            <a:r>
              <a:rPr lang="en-US" b="1" dirty="0">
                <a:solidFill>
                  <a:srgbClr val="00B0F0"/>
                </a:solidFill>
              </a:rPr>
              <a:t>And both that morning equally lay</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In leaves no step had trodden black.</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Oh, I kept the first for another day!</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Yet knowing how way leads on to way,</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I doubted if I should ever come back.</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I shall be telling this with a sigh</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Somewhere ages and ages hence:</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Two roads diverged in a wood, and I—</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I took the one less traveled by,</a:t>
            </a:r>
            <a:br>
              <a:rPr lang="en-US" b="1" dirty="0">
                <a:solidFill>
                  <a:srgbClr val="00B0F0"/>
                </a:solidFill>
              </a:rPr>
            </a:br>
            <a:endParaRPr lang="en-US" b="1" dirty="0">
              <a:solidFill>
                <a:srgbClr val="00B0F0"/>
              </a:solidFill>
            </a:endParaRPr>
          </a:p>
          <a:p>
            <a:pPr fontAlgn="base">
              <a:buNone/>
            </a:pPr>
            <a:r>
              <a:rPr lang="en-US" b="1" dirty="0">
                <a:solidFill>
                  <a:srgbClr val="00B0F0"/>
                </a:solidFill>
              </a:rPr>
              <a:t>And that has made all the difference.</a:t>
            </a:r>
          </a:p>
          <a:p>
            <a:endParaRPr lang="en-US" b="1" dirty="0">
              <a:solidFill>
                <a:srgbClr val="00B0F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tx2">
              <a:lumMod val="20000"/>
              <a:lumOff val="80000"/>
            </a:schemeClr>
          </a:solidFill>
        </p:spPr>
        <p:txBody>
          <a:bodyPr>
            <a:normAutofit/>
          </a:bodyPr>
          <a:lstStyle/>
          <a:p>
            <a:pPr>
              <a:buNone/>
            </a:pPr>
            <a:r>
              <a:rPr lang="en-US" sz="4400" dirty="0" smtClean="0">
                <a:solidFill>
                  <a:srgbClr val="FFFF00"/>
                </a:solidFill>
              </a:rPr>
              <a:t>RHYME SCHEME OF THE POEM</a:t>
            </a:r>
          </a:p>
          <a:p>
            <a:pPr algn="just">
              <a:buNone/>
            </a:pPr>
            <a:r>
              <a:rPr lang="en-US" sz="4400" dirty="0" smtClean="0"/>
              <a:t>		The</a:t>
            </a:r>
            <a:r>
              <a:rPr lang="en-US" sz="4400" dirty="0"/>
              <a:t> poem, having a perfect rhyme scheme, '</a:t>
            </a:r>
            <a:r>
              <a:rPr lang="en-US" sz="4400" dirty="0">
                <a:solidFill>
                  <a:srgbClr val="FFFF00"/>
                </a:solidFill>
              </a:rPr>
              <a:t>ABAAB</a:t>
            </a:r>
            <a:r>
              <a:rPr lang="en-US" sz="4400" dirty="0"/>
              <a:t>' is an ambiguous poem that allows the readers to think about choices they make in life.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324600"/>
          </a:xfrm>
          <a:solidFill>
            <a:schemeClr val="tx1">
              <a:lumMod val="50000"/>
              <a:lumOff val="50000"/>
            </a:schemeClr>
          </a:solidFill>
        </p:spPr>
        <p:txBody>
          <a:bodyPr>
            <a:normAutofit/>
          </a:bodyPr>
          <a:lstStyle/>
          <a:p>
            <a:pPr>
              <a:buNone/>
            </a:pPr>
            <a:r>
              <a:rPr lang="en-US" dirty="0" smtClean="0">
                <a:solidFill>
                  <a:srgbClr val="FFFF00"/>
                </a:solidFill>
              </a:rPr>
              <a:t>Explanation of the poem</a:t>
            </a:r>
          </a:p>
          <a:p>
            <a:pPr>
              <a:buNone/>
            </a:pPr>
            <a:r>
              <a:rPr lang="en-US" b="1" dirty="0">
                <a:solidFill>
                  <a:schemeClr val="accent3">
                    <a:lumMod val="20000"/>
                    <a:lumOff val="80000"/>
                  </a:schemeClr>
                </a:solidFill>
              </a:rPr>
              <a:t>“</a:t>
            </a:r>
            <a:r>
              <a:rPr lang="en-US" b="1" dirty="0">
                <a:solidFill>
                  <a:srgbClr val="00B0F0"/>
                </a:solidFill>
              </a:rPr>
              <a:t>Two roads diverged in a yellow wood</a:t>
            </a:r>
            <a:br>
              <a:rPr lang="en-US" b="1" dirty="0">
                <a:solidFill>
                  <a:srgbClr val="00B0F0"/>
                </a:solidFill>
              </a:rPr>
            </a:br>
            <a:r>
              <a:rPr lang="en-US" b="1" dirty="0">
                <a:solidFill>
                  <a:srgbClr val="00B0F0"/>
                </a:solidFill>
              </a:rPr>
              <a:t>And sorry I could not travel both </a:t>
            </a:r>
            <a:r>
              <a:rPr lang="en-US" b="1" dirty="0">
                <a:solidFill>
                  <a:schemeClr val="accent3">
                    <a:lumMod val="20000"/>
                    <a:lumOff val="80000"/>
                  </a:schemeClr>
                </a:solidFill>
              </a:rPr>
              <a:t>“</a:t>
            </a:r>
            <a:endParaRPr lang="en-US" dirty="0">
              <a:solidFill>
                <a:schemeClr val="accent3">
                  <a:lumMod val="20000"/>
                  <a:lumOff val="80000"/>
                </a:schemeClr>
              </a:solidFill>
            </a:endParaRPr>
          </a:p>
          <a:p>
            <a:pPr>
              <a:buNone/>
            </a:pPr>
            <a:r>
              <a:rPr lang="en-US" dirty="0"/>
              <a:t> </a:t>
            </a:r>
            <a:r>
              <a:rPr lang="en-US" dirty="0" smtClean="0"/>
              <a:t>		</a:t>
            </a:r>
            <a:r>
              <a:rPr lang="en-US" dirty="0"/>
              <a:t> </a:t>
            </a:r>
            <a:r>
              <a:rPr lang="en-US" b="1" dirty="0"/>
              <a:t>The poet has come into the deep autumnal wood where two roads have diverged into two ways like a fork .Immediately the poet understands that as a </a:t>
            </a:r>
            <a:r>
              <a:rPr lang="en-US" b="1" dirty="0" smtClean="0"/>
              <a:t>traveler </a:t>
            </a:r>
            <a:r>
              <a:rPr lang="en-US" b="1" dirty="0"/>
              <a:t>travelling both the roads is impossible</a:t>
            </a:r>
            <a:r>
              <a:rPr lang="en-US" b="1" dirty="0" smtClean="0"/>
              <a:t>.</a:t>
            </a:r>
            <a:r>
              <a:rPr lang="en-US" dirty="0"/>
              <a:t> </a:t>
            </a:r>
            <a:r>
              <a:rPr lang="en-US" dirty="0">
                <a:solidFill>
                  <a:schemeClr val="accent6">
                    <a:lumMod val="20000"/>
                    <a:lumOff val="80000"/>
                  </a:schemeClr>
                </a:solidFill>
              </a:rPr>
              <a:t> </a:t>
            </a:r>
            <a:r>
              <a:rPr lang="en-US" b="1" dirty="0">
                <a:solidFill>
                  <a:schemeClr val="accent6">
                    <a:lumMod val="20000"/>
                    <a:lumOff val="80000"/>
                  </a:schemeClr>
                </a:solidFill>
              </a:rPr>
              <a:t>Here two roads are meant two ways of </a:t>
            </a:r>
            <a:r>
              <a:rPr lang="en-US" b="1" dirty="0" smtClean="0">
                <a:solidFill>
                  <a:schemeClr val="accent6">
                    <a:lumMod val="20000"/>
                    <a:lumOff val="80000"/>
                  </a:schemeClr>
                </a:solidFill>
              </a:rPr>
              <a:t>life.</a:t>
            </a:r>
            <a:r>
              <a:rPr lang="en-US" dirty="0">
                <a:solidFill>
                  <a:schemeClr val="accent6">
                    <a:lumMod val="20000"/>
                    <a:lumOff val="80000"/>
                  </a:schemeClr>
                </a:solidFill>
              </a:rPr>
              <a:t>  </a:t>
            </a:r>
            <a:r>
              <a:rPr lang="en-US" b="1" dirty="0">
                <a:solidFill>
                  <a:schemeClr val="accent6">
                    <a:lumMod val="20000"/>
                    <a:lumOff val="80000"/>
                  </a:schemeClr>
                </a:solidFill>
              </a:rPr>
              <a:t>Yellow wood symbolizes </a:t>
            </a:r>
            <a:r>
              <a:rPr lang="en-US" b="1" dirty="0" smtClean="0">
                <a:solidFill>
                  <a:schemeClr val="accent6">
                    <a:lumMod val="20000"/>
                    <a:lumOff val="80000"/>
                  </a:schemeClr>
                </a:solidFill>
              </a:rPr>
              <a:t>the autumnal </a:t>
            </a:r>
            <a:r>
              <a:rPr lang="en-US" b="1" dirty="0">
                <a:solidFill>
                  <a:schemeClr val="accent6">
                    <a:lumMod val="20000"/>
                    <a:lumOff val="80000"/>
                  </a:schemeClr>
                </a:solidFill>
              </a:rPr>
              <a:t>forest.</a:t>
            </a:r>
            <a:endParaRPr lang="en-US" dirty="0">
              <a:solidFill>
                <a:schemeClr val="accent6">
                  <a:lumMod val="20000"/>
                  <a:lumOff val="80000"/>
                </a:schemeClr>
              </a:solidFill>
            </a:endParaRP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rgbClr val="FFFF00"/>
          </a:solidFill>
        </p:spPr>
        <p:txBody>
          <a:bodyPr>
            <a:normAutofit/>
          </a:bodyPr>
          <a:lstStyle/>
          <a:p>
            <a:pPr>
              <a:buNone/>
            </a:pPr>
            <a:r>
              <a:rPr lang="en-US" sz="2400" b="1" dirty="0" smtClean="0">
                <a:solidFill>
                  <a:srgbClr val="00B0F0"/>
                </a:solidFill>
              </a:rPr>
              <a:t>And </a:t>
            </a:r>
            <a:r>
              <a:rPr lang="en-US" sz="2400" b="1" dirty="0">
                <a:solidFill>
                  <a:srgbClr val="00B0F0"/>
                </a:solidFill>
              </a:rPr>
              <a:t>be one traveler, long I </a:t>
            </a:r>
            <a:r>
              <a:rPr lang="en-US" sz="2400" b="1" dirty="0" smtClean="0">
                <a:solidFill>
                  <a:srgbClr val="00B0F0"/>
                </a:solidFill>
              </a:rPr>
              <a:t>stood</a:t>
            </a:r>
          </a:p>
          <a:p>
            <a:pPr>
              <a:buNone/>
            </a:pPr>
            <a:r>
              <a:rPr lang="en-US" sz="2400" b="1" dirty="0" smtClean="0">
                <a:solidFill>
                  <a:srgbClr val="00B0F0"/>
                </a:solidFill>
              </a:rPr>
              <a:t>And </a:t>
            </a:r>
            <a:r>
              <a:rPr lang="en-US" sz="2400" b="1" dirty="0">
                <a:solidFill>
                  <a:srgbClr val="00B0F0"/>
                </a:solidFill>
              </a:rPr>
              <a:t>looked down one as far as I </a:t>
            </a:r>
            <a:r>
              <a:rPr lang="en-US" sz="2400" b="1" dirty="0" smtClean="0">
                <a:solidFill>
                  <a:srgbClr val="00B0F0"/>
                </a:solidFill>
              </a:rPr>
              <a:t>could</a:t>
            </a:r>
          </a:p>
          <a:p>
            <a:pPr>
              <a:buNone/>
            </a:pPr>
            <a:r>
              <a:rPr lang="en-US" sz="2400" b="1" dirty="0" smtClean="0">
                <a:solidFill>
                  <a:srgbClr val="00B0F0"/>
                </a:solidFill>
              </a:rPr>
              <a:t>To </a:t>
            </a:r>
            <a:r>
              <a:rPr lang="en-US" sz="2400" b="1" dirty="0">
                <a:solidFill>
                  <a:srgbClr val="00B0F0"/>
                </a:solidFill>
              </a:rPr>
              <a:t>where it bent in the undergrowth;”</a:t>
            </a:r>
            <a:endParaRPr lang="en-US" sz="2400" dirty="0">
              <a:solidFill>
                <a:srgbClr val="00B0F0"/>
              </a:solidFill>
            </a:endParaRPr>
          </a:p>
          <a:p>
            <a:pPr algn="just">
              <a:buNone/>
            </a:pPr>
            <a:r>
              <a:rPr lang="en-US" sz="2400" dirty="0"/>
              <a:t>   </a:t>
            </a:r>
            <a:r>
              <a:rPr lang="en-US" sz="2400" b="1" dirty="0"/>
              <a:t> The poet in utter state of duality examines both the roads as he finds himself in dilemma about the choice of roads.</a:t>
            </a:r>
          </a:p>
          <a:p>
            <a:pPr algn="just">
              <a:buNone/>
            </a:pPr>
            <a:r>
              <a:rPr lang="en-US" sz="2400" b="1" dirty="0"/>
              <a:t>    At first he looked down the first road to the utmost to check whether it will be suitable or not</a:t>
            </a:r>
            <a:r>
              <a:rPr lang="en-US" sz="2400" b="1" dirty="0" smtClean="0"/>
              <a:t>.</a:t>
            </a:r>
          </a:p>
          <a:p>
            <a:pPr lvl="0" algn="just">
              <a:buNone/>
            </a:pPr>
            <a:r>
              <a:rPr lang="en-US" sz="2400" b="1" dirty="0" smtClean="0"/>
              <a:t>     Around </a:t>
            </a:r>
            <a:r>
              <a:rPr lang="en-US" sz="2400" b="1" dirty="0"/>
              <a:t>the bend, the undergrowth (small plants and grass) block his view</a:t>
            </a:r>
            <a:r>
              <a:rPr lang="en-US" sz="2400" dirty="0" smtClean="0"/>
              <a:t>.</a:t>
            </a:r>
          </a:p>
          <a:p>
            <a:pPr algn="just">
              <a:buNone/>
            </a:pPr>
            <a:r>
              <a:rPr lang="en-US" sz="2400" b="1" i="1" dirty="0" smtClean="0">
                <a:solidFill>
                  <a:srgbClr val="00B0F0"/>
                </a:solidFill>
              </a:rPr>
              <a:t>Then took the other, as just as fair</a:t>
            </a:r>
            <a:r>
              <a:rPr lang="en-US" sz="2400" b="1" i="1" dirty="0" smtClean="0"/>
              <a:t>,</a:t>
            </a:r>
            <a:endParaRPr lang="en-US" sz="2400" dirty="0" smtClean="0"/>
          </a:p>
          <a:p>
            <a:pPr algn="just">
              <a:buNone/>
            </a:pPr>
            <a:r>
              <a:rPr lang="en-US" sz="2400" dirty="0" smtClean="0"/>
              <a:t>     </a:t>
            </a:r>
            <a:r>
              <a:rPr lang="en-US" sz="2400" b="1" dirty="0" smtClean="0"/>
              <a:t>After he has looked down the road for a long time, the speaker chooses to take the other path.</a:t>
            </a:r>
          </a:p>
          <a:p>
            <a:pPr algn="just">
              <a:buNone/>
            </a:pPr>
            <a:r>
              <a:rPr lang="en-US" sz="2400" b="1" dirty="0" smtClean="0"/>
              <a:t>     He means the road is just as nice as the other one</a:t>
            </a:r>
          </a:p>
          <a:p>
            <a:pPr lvl="0" algn="just">
              <a:buNone/>
            </a:pPr>
            <a:endParaRPr lang="en-US" sz="2400" dirty="0"/>
          </a:p>
          <a:p>
            <a:pPr algn="just">
              <a:buNone/>
            </a:pPr>
            <a:endParaRPr lang="en-US" sz="2400" dirty="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172200"/>
          </a:xfrm>
          <a:solidFill>
            <a:schemeClr val="accent2">
              <a:lumMod val="20000"/>
              <a:lumOff val="80000"/>
            </a:schemeClr>
          </a:solidFill>
        </p:spPr>
        <p:txBody>
          <a:bodyPr>
            <a:normAutofit fontScale="92500" lnSpcReduction="10000"/>
          </a:bodyPr>
          <a:lstStyle/>
          <a:p>
            <a:pPr>
              <a:buNone/>
            </a:pPr>
            <a:r>
              <a:rPr lang="en-US" sz="2800" b="1" i="1" dirty="0" smtClean="0">
                <a:solidFill>
                  <a:srgbClr val="00B0F0"/>
                </a:solidFill>
              </a:rPr>
              <a:t>And having perhaps the better claim,</a:t>
            </a:r>
          </a:p>
          <a:p>
            <a:pPr>
              <a:buNone/>
            </a:pPr>
            <a:r>
              <a:rPr lang="en-US" sz="2800" b="1" i="1" dirty="0" smtClean="0">
                <a:solidFill>
                  <a:srgbClr val="00B0F0"/>
                </a:solidFill>
              </a:rPr>
              <a:t>Because it was grassy and wanted wear;</a:t>
            </a:r>
          </a:p>
          <a:p>
            <a:pPr lvl="0">
              <a:buNone/>
            </a:pPr>
            <a:r>
              <a:rPr lang="en-US" sz="2800" dirty="0" smtClean="0"/>
              <a:t>	</a:t>
            </a:r>
            <a:r>
              <a:rPr lang="en-US" sz="2800" b="1" dirty="0" smtClean="0"/>
              <a:t>As he is not sure, he feels it is only "perhaps" better.</a:t>
            </a:r>
          </a:p>
          <a:p>
            <a:pPr>
              <a:buNone/>
            </a:pPr>
            <a:r>
              <a:rPr lang="en-US" sz="2800" b="1" dirty="0" smtClean="0"/>
              <a:t>    The poet then found the other road to have better prospect because he found the other road to be less travelled and grassy one.</a:t>
            </a:r>
          </a:p>
          <a:p>
            <a:pPr>
              <a:buNone/>
            </a:pPr>
            <a:r>
              <a:rPr lang="en-US" sz="2800" b="1" i="1" dirty="0" smtClean="0">
                <a:solidFill>
                  <a:srgbClr val="00B0F0"/>
                </a:solidFill>
              </a:rPr>
              <a:t>Though as for that the passing there</a:t>
            </a:r>
            <a:endParaRPr lang="en-US" sz="2800" dirty="0" smtClean="0">
              <a:solidFill>
                <a:srgbClr val="00B0F0"/>
              </a:solidFill>
            </a:endParaRPr>
          </a:p>
          <a:p>
            <a:pPr>
              <a:buNone/>
            </a:pPr>
            <a:r>
              <a:rPr lang="en-US" sz="2800" b="1" i="1" dirty="0" smtClean="0">
                <a:solidFill>
                  <a:srgbClr val="00B0F0"/>
                </a:solidFill>
              </a:rPr>
              <a:t>Had worn them really about the same,</a:t>
            </a:r>
            <a:endParaRPr lang="en-US" sz="2800" dirty="0" smtClean="0">
              <a:solidFill>
                <a:srgbClr val="00B0F0"/>
              </a:solidFill>
            </a:endParaRPr>
          </a:p>
          <a:p>
            <a:pPr lvl="0">
              <a:buNone/>
            </a:pPr>
            <a:r>
              <a:rPr lang="en-US" sz="2800" dirty="0" smtClean="0"/>
              <a:t>	"</a:t>
            </a:r>
            <a:r>
              <a:rPr lang="en-US" sz="2800" b="1" dirty="0" smtClean="0"/>
              <a:t>As for that" refers to the other path.</a:t>
            </a:r>
          </a:p>
          <a:p>
            <a:pPr lvl="0">
              <a:buNone/>
            </a:pPr>
            <a:r>
              <a:rPr lang="en-US" sz="2800" b="1" dirty="0" smtClean="0"/>
              <a:t>	"The passing there" refers to the people passing along that road, probably on foot just like our speaker,</a:t>
            </a:r>
          </a:p>
          <a:p>
            <a:pPr lvl="0">
              <a:buNone/>
            </a:pPr>
            <a:r>
              <a:rPr lang="en-US" sz="2800" b="1" dirty="0" smtClean="0"/>
              <a:t>	The speaker says that the people passing on the other path may have worn it down just as much as the path he had taken.</a:t>
            </a:r>
          </a:p>
          <a:p>
            <a:pPr>
              <a:buNone/>
            </a:pPr>
            <a:endParaRPr lang="en-US" sz="2800" dirty="0" smtClean="0"/>
          </a:p>
          <a:p>
            <a:pPr lvl="0">
              <a:buNone/>
            </a:pPr>
            <a:endParaRPr lang="en-US" dirty="0" smtClean="0"/>
          </a:p>
          <a:p>
            <a:pPr>
              <a:buNone/>
            </a:pP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accent3">
              <a:lumMod val="20000"/>
              <a:lumOff val="80000"/>
            </a:schemeClr>
          </a:solidFill>
        </p:spPr>
        <p:txBody>
          <a:bodyPr>
            <a:normAutofit fontScale="85000" lnSpcReduction="20000"/>
          </a:bodyPr>
          <a:lstStyle/>
          <a:p>
            <a:pPr>
              <a:buNone/>
            </a:pPr>
            <a:r>
              <a:rPr lang="en-US" sz="2800" b="1" i="1" dirty="0" smtClean="0">
                <a:solidFill>
                  <a:srgbClr val="00B0F0"/>
                </a:solidFill>
              </a:rPr>
              <a:t>And both that morning equally lay</a:t>
            </a:r>
            <a:endParaRPr lang="en-US" sz="2800" dirty="0" smtClean="0">
              <a:solidFill>
                <a:srgbClr val="00B0F0"/>
              </a:solidFill>
            </a:endParaRPr>
          </a:p>
          <a:p>
            <a:pPr>
              <a:buNone/>
            </a:pPr>
            <a:r>
              <a:rPr lang="en-US" sz="2800" b="1" i="1" dirty="0" smtClean="0">
                <a:solidFill>
                  <a:srgbClr val="00B0F0"/>
                </a:solidFill>
              </a:rPr>
              <a:t> In leaves no step had trodden black</a:t>
            </a:r>
          </a:p>
          <a:p>
            <a:pPr lvl="0">
              <a:buNone/>
            </a:pPr>
            <a:r>
              <a:rPr lang="en-US" sz="2800" dirty="0" smtClean="0"/>
              <a:t>	</a:t>
            </a:r>
            <a:r>
              <a:rPr lang="en-US" sz="2800" b="1" dirty="0" smtClean="0"/>
              <a:t>It is morning time. Hence the speaker is the probably among the first to travel on these paths on that day. The paths are covered with leaves, which haven't been turned black by steps crushing them</a:t>
            </a:r>
            <a:r>
              <a:rPr lang="en-US" dirty="0" smtClean="0"/>
              <a:t>.</a:t>
            </a:r>
          </a:p>
          <a:p>
            <a:pPr lvl="0">
              <a:buNone/>
            </a:pPr>
            <a:endParaRPr lang="en-US" dirty="0" smtClean="0"/>
          </a:p>
          <a:p>
            <a:pPr>
              <a:buNone/>
            </a:pPr>
            <a:r>
              <a:rPr lang="en-US" sz="3000" b="1" i="1" dirty="0" smtClean="0">
                <a:solidFill>
                  <a:srgbClr val="00B0F0"/>
                </a:solidFill>
              </a:rPr>
              <a:t>Oh, I kept the first for another day!</a:t>
            </a:r>
            <a:endParaRPr lang="en-US" sz="3000" dirty="0" smtClean="0">
              <a:solidFill>
                <a:srgbClr val="00B0F0"/>
              </a:solidFill>
            </a:endParaRPr>
          </a:p>
          <a:p>
            <a:pPr lvl="0">
              <a:buNone/>
            </a:pPr>
            <a:r>
              <a:rPr lang="en-US" sz="3000" dirty="0" smtClean="0"/>
              <a:t>	</a:t>
            </a:r>
            <a:r>
              <a:rPr lang="en-US" sz="3000" b="1" dirty="0" smtClean="0"/>
              <a:t>The speaker seems to now regret his decision of choosing the other path.</a:t>
            </a:r>
          </a:p>
          <a:p>
            <a:pPr lvl="0">
              <a:buNone/>
            </a:pPr>
            <a:r>
              <a:rPr lang="en-US" sz="3000" b="1" dirty="0" smtClean="0"/>
              <a:t>	Is he now justifying his choice of path by saying he'll come back to the one he missed later?</a:t>
            </a:r>
          </a:p>
          <a:p>
            <a:pPr lvl="0">
              <a:buNone/>
            </a:pPr>
            <a:r>
              <a:rPr lang="en-US" sz="3000" b="1" dirty="0" smtClean="0"/>
              <a:t>	This is how people deal with difficult choices; They say "We can always come back and try the other option after," </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2152650"/>
          </a:xfrm>
          <a:solidFill>
            <a:srgbClr val="92D050"/>
          </a:solidFill>
        </p:spPr>
        <p:txBody>
          <a:bodyPr>
            <a:noAutofit/>
          </a:bodyPr>
          <a:lstStyle/>
          <a:p>
            <a:r>
              <a:rPr lang="en-US" sz="8000" dirty="0" smtClean="0">
                <a:solidFill>
                  <a:schemeClr val="accent3">
                    <a:lumMod val="20000"/>
                    <a:lumOff val="80000"/>
                  </a:schemeClr>
                </a:solidFill>
                <a:latin typeface="Algerian" pitchFamily="82" charset="0"/>
              </a:rPr>
              <a:t>POETRY AND ONE ACT PLAYS</a:t>
            </a:r>
            <a:endParaRPr lang="en-US" sz="8000" dirty="0">
              <a:solidFill>
                <a:schemeClr val="accent3">
                  <a:lumMod val="20000"/>
                  <a:lumOff val="80000"/>
                </a:schemeClr>
              </a:solidFill>
              <a:latin typeface="Algerian" pitchFamily="82"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a:solidFill>
            <a:schemeClr val="accent4">
              <a:lumMod val="20000"/>
              <a:lumOff val="80000"/>
            </a:schemeClr>
          </a:solidFill>
        </p:spPr>
        <p:txBody>
          <a:bodyPr>
            <a:normAutofit/>
          </a:bodyPr>
          <a:lstStyle/>
          <a:p>
            <a:pPr>
              <a:buNone/>
            </a:pPr>
            <a:r>
              <a:rPr lang="en-US" b="1" i="1" dirty="0" smtClean="0">
                <a:solidFill>
                  <a:srgbClr val="00B0F0"/>
                </a:solidFill>
              </a:rPr>
              <a:t>Yet knowing how way leads on to way,</a:t>
            </a:r>
            <a:endParaRPr lang="en-US" dirty="0" smtClean="0">
              <a:solidFill>
                <a:srgbClr val="00B0F0"/>
              </a:solidFill>
            </a:endParaRPr>
          </a:p>
          <a:p>
            <a:pPr>
              <a:buNone/>
            </a:pPr>
            <a:r>
              <a:rPr lang="en-US" b="1" i="1" dirty="0" smtClean="0">
                <a:solidFill>
                  <a:srgbClr val="00B0F0"/>
                </a:solidFill>
              </a:rPr>
              <a:t> I doubted if I should ever come back.</a:t>
            </a:r>
            <a:endParaRPr lang="en-US" dirty="0" smtClean="0">
              <a:solidFill>
                <a:srgbClr val="00B0F0"/>
              </a:solidFill>
            </a:endParaRPr>
          </a:p>
          <a:p>
            <a:pPr lvl="0">
              <a:buNone/>
            </a:pPr>
            <a:r>
              <a:rPr lang="en-US" dirty="0" smtClean="0"/>
              <a:t>	</a:t>
            </a:r>
            <a:r>
              <a:rPr lang="en-US" b="1" dirty="0" smtClean="0"/>
              <a:t>The speaker agrees that his hopes to come back and try the other path may not really be practical.</a:t>
            </a:r>
          </a:p>
          <a:p>
            <a:pPr lvl="0">
              <a:buNone/>
            </a:pPr>
            <a:r>
              <a:rPr lang="en-US" b="1" dirty="0" smtClean="0"/>
              <a:t>	He says how "way leads on to way" – how one road can lead to another, and then another. Then one ends up very far from where you started.</a:t>
            </a:r>
          </a:p>
          <a:p>
            <a:pPr lvl="0">
              <a:buNone/>
            </a:pPr>
            <a:r>
              <a:rPr lang="en-US" b="1" dirty="0" smtClean="0"/>
              <a:t>	That is why he doesn't think he'll ever be able to come back and take that other path</a:t>
            </a:r>
            <a:r>
              <a:rPr lang="en-US" dirty="0" smtClean="0"/>
              <a:t>.</a:t>
            </a:r>
          </a:p>
          <a:p>
            <a:pPr>
              <a:buNone/>
            </a:pP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solidFill>
            <a:schemeClr val="accent5">
              <a:lumMod val="20000"/>
              <a:lumOff val="80000"/>
            </a:schemeClr>
          </a:solidFill>
        </p:spPr>
        <p:txBody>
          <a:bodyPr>
            <a:normAutofit fontScale="85000" lnSpcReduction="20000"/>
          </a:bodyPr>
          <a:lstStyle/>
          <a:p>
            <a:pPr>
              <a:buNone/>
            </a:pPr>
            <a:r>
              <a:rPr lang="en-US" b="1" i="1" dirty="0" smtClean="0">
                <a:solidFill>
                  <a:srgbClr val="00B0F0"/>
                </a:solidFill>
              </a:rPr>
              <a:t>I shall be telling this with a sigh</a:t>
            </a:r>
            <a:endParaRPr lang="en-US" b="1" dirty="0" smtClean="0">
              <a:solidFill>
                <a:srgbClr val="00B0F0"/>
              </a:solidFill>
            </a:endParaRPr>
          </a:p>
          <a:p>
            <a:pPr>
              <a:buNone/>
            </a:pPr>
            <a:r>
              <a:rPr lang="en-US" b="1" i="1" dirty="0" smtClean="0">
                <a:solidFill>
                  <a:srgbClr val="00B0F0"/>
                </a:solidFill>
              </a:rPr>
              <a:t>Somewhere ages and ages hence:</a:t>
            </a:r>
          </a:p>
          <a:p>
            <a:pPr lvl="0">
              <a:buNone/>
            </a:pPr>
            <a:r>
              <a:rPr lang="en-US" dirty="0" smtClean="0"/>
              <a:t>	</a:t>
            </a:r>
            <a:r>
              <a:rPr lang="en-US" b="1" dirty="0" smtClean="0"/>
              <a:t>So the speaker is probably talking of years, not months.</a:t>
            </a:r>
          </a:p>
          <a:p>
            <a:pPr lvl="0">
              <a:buNone/>
            </a:pPr>
            <a:r>
              <a:rPr lang="en-US" b="1" dirty="0" smtClean="0"/>
              <a:t>	The speaker says that he will still be telling about this decision many years later.</a:t>
            </a:r>
          </a:p>
          <a:p>
            <a:pPr lvl="0">
              <a:buNone/>
            </a:pPr>
            <a:r>
              <a:rPr lang="en-US" b="1" dirty="0" smtClean="0"/>
              <a:t>	He'll be telling it with a sigh, though, which is interesting because sighs can be happy, sad, or merely reflective – and we don't know what kind of sigh this is.</a:t>
            </a:r>
          </a:p>
          <a:p>
            <a:pPr lvl="0">
              <a:buNone/>
            </a:pPr>
            <a:r>
              <a:rPr lang="en-US" b="1" dirty="0" smtClean="0"/>
              <a:t>	So, we know that this choice is probably going to be important for the speaker's future, but he doesn’t know as of now if he's going to be happy about it or not.</a:t>
            </a:r>
          </a:p>
          <a:p>
            <a:pPr>
              <a:buNone/>
            </a:pPr>
            <a:endParaRPr lang="en-US" dirty="0" smtClean="0"/>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a:solidFill>
            <a:schemeClr val="accent6">
              <a:lumMod val="40000"/>
              <a:lumOff val="60000"/>
            </a:schemeClr>
          </a:solidFill>
        </p:spPr>
        <p:txBody>
          <a:bodyPr/>
          <a:lstStyle/>
          <a:p>
            <a:pPr>
              <a:buNone/>
            </a:pPr>
            <a:r>
              <a:rPr lang="en-US" b="1" i="1" dirty="0" smtClean="0">
                <a:solidFill>
                  <a:srgbClr val="00B0F0"/>
                </a:solidFill>
              </a:rPr>
              <a:t>Two roads diverged in a wood, and I—</a:t>
            </a:r>
          </a:p>
          <a:p>
            <a:pPr lvl="0"/>
            <a:r>
              <a:rPr lang="en-US" b="1" dirty="0" smtClean="0"/>
              <a:t>This repetition helps to bring the poem to a conclusion.</a:t>
            </a:r>
          </a:p>
          <a:p>
            <a:pPr lvl="0"/>
            <a:r>
              <a:rPr lang="en-US" b="1" dirty="0" smtClean="0"/>
              <a:t>It reminds us what's important in the poem – the concept of choosing between two different paths.</a:t>
            </a:r>
          </a:p>
          <a:p>
            <a:pPr lvl="0"/>
            <a:r>
              <a:rPr lang="en-US" b="1" dirty="0" smtClean="0"/>
              <a:t>The hesitation of "and I" and the dash makes the end interesting.</a:t>
            </a:r>
          </a:p>
          <a:p>
            <a:pPr lvl="0"/>
            <a:r>
              <a:rPr lang="en-US" b="1" dirty="0" smtClean="0"/>
              <a:t>This lets us know that whatever the speaker is about to say next is important.</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accent2">
              <a:lumMod val="40000"/>
              <a:lumOff val="60000"/>
            </a:schemeClr>
          </a:solidFill>
        </p:spPr>
        <p:txBody>
          <a:bodyPr>
            <a:normAutofit fontScale="92500"/>
          </a:bodyPr>
          <a:lstStyle/>
          <a:p>
            <a:pPr>
              <a:buNone/>
            </a:pPr>
            <a:r>
              <a:rPr lang="en-US" b="1" i="1" dirty="0" smtClean="0">
                <a:solidFill>
                  <a:srgbClr val="00B0F0"/>
                </a:solidFill>
              </a:rPr>
              <a:t>I took the one less traveled by</a:t>
            </a:r>
            <a:r>
              <a:rPr lang="en-US" b="1" i="1" dirty="0" smtClean="0"/>
              <a:t>,</a:t>
            </a:r>
          </a:p>
          <a:p>
            <a:pPr lvl="0"/>
            <a:r>
              <a:rPr lang="en-US" b="1" dirty="0" smtClean="0"/>
              <a:t>In this line, the speaker sums up his story and tells us that he took the road less traveled by.</a:t>
            </a:r>
          </a:p>
          <a:p>
            <a:pPr lvl="0"/>
            <a:r>
              <a:rPr lang="en-US" b="1" dirty="0" smtClean="0"/>
              <a:t>With the hesitation in the line before, this declaration could be either triumphant – or regretful.</a:t>
            </a:r>
          </a:p>
          <a:p>
            <a:pPr lvl="0"/>
            <a:r>
              <a:rPr lang="en-US" b="1" dirty="0" smtClean="0"/>
              <a:t>Also, remember it wasn't exactly clear that the road our speaker took was the one that was less traveled.</a:t>
            </a:r>
          </a:p>
          <a:p>
            <a:pPr lvl="0"/>
            <a:r>
              <a:rPr lang="en-US" b="1" dirty="0" smtClean="0"/>
              <a:t>He said at first that it looked less worn, but then that the two roads were actually about equal.</a:t>
            </a:r>
          </a:p>
          <a:p>
            <a:pPr>
              <a:buNone/>
            </a:pPr>
            <a:endParaRPr lang="en-US" dirty="0" smtClean="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solidFill>
            <a:schemeClr val="bg2">
              <a:lumMod val="75000"/>
            </a:schemeClr>
          </a:solidFill>
        </p:spPr>
        <p:txBody>
          <a:bodyPr>
            <a:normAutofit fontScale="92500"/>
          </a:bodyPr>
          <a:lstStyle/>
          <a:p>
            <a:pPr>
              <a:buNone/>
            </a:pPr>
            <a:r>
              <a:rPr lang="en-US" b="1" i="1" dirty="0" smtClean="0">
                <a:solidFill>
                  <a:srgbClr val="00B0F0"/>
                </a:solidFill>
              </a:rPr>
              <a:t>And that has made all the difference.</a:t>
            </a:r>
          </a:p>
          <a:p>
            <a:pPr lvl="0">
              <a:buNone/>
            </a:pPr>
            <a:r>
              <a:rPr lang="en-US" dirty="0" smtClean="0"/>
              <a:t>	</a:t>
            </a:r>
            <a:r>
              <a:rPr lang="en-US" b="1" dirty="0" smtClean="0"/>
              <a:t>The narrator took the path that no one else did, and that is what has made the difference in his life - that made him successful.</a:t>
            </a:r>
          </a:p>
          <a:p>
            <a:pPr lvl="0">
              <a:buNone/>
            </a:pPr>
            <a:r>
              <a:rPr lang="en-US" b="1" dirty="0" smtClean="0"/>
              <a:t>	A "difference" could mean success, or utter failure.</a:t>
            </a:r>
          </a:p>
          <a:p>
            <a:pPr lvl="0">
              <a:buNone/>
            </a:pPr>
            <a:r>
              <a:rPr lang="en-US" b="1" dirty="0" smtClean="0"/>
              <a:t>	From where he is now, just looking down the path as far as he can see, he can't tell the future</a:t>
            </a:r>
          </a:p>
          <a:p>
            <a:pPr lvl="0">
              <a:buNone/>
            </a:pPr>
            <a:r>
              <a:rPr lang="en-US" b="1" dirty="0" smtClean="0"/>
              <a:t>	He can’t say if it leads him to good or bad.</a:t>
            </a:r>
          </a:p>
          <a:p>
            <a:pPr lvl="0">
              <a:buNone/>
            </a:pPr>
            <a:r>
              <a:rPr lang="en-US" b="1" dirty="0" smtClean="0"/>
              <a:t>	He just knows that his choice is important – that it will make all the difference in his life</a:t>
            </a:r>
            <a:r>
              <a:rPr lang="en-US" dirty="0" smtClean="0"/>
              <a:t>.</a:t>
            </a:r>
          </a:p>
          <a:p>
            <a:pPr>
              <a:buNone/>
            </a:pP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ctr">
              <a:buNone/>
            </a:pPr>
            <a:r>
              <a:rPr lang="en-US" sz="7200" dirty="0" smtClean="0">
                <a:latin typeface="Arial Black" pitchFamily="34" charset="0"/>
              </a:rPr>
              <a:t>UNIT-I </a:t>
            </a:r>
          </a:p>
          <a:p>
            <a:pPr algn="ctr">
              <a:buNone/>
            </a:pPr>
            <a:r>
              <a:rPr lang="en-US" sz="7200" dirty="0" smtClean="0">
                <a:solidFill>
                  <a:srgbClr val="FF0000"/>
                </a:solidFill>
                <a:latin typeface="Arial Black" pitchFamily="34" charset="0"/>
              </a:rPr>
              <a:t>1. </a:t>
            </a:r>
            <a:r>
              <a:rPr lang="en-US" sz="5400" dirty="0" smtClean="0">
                <a:solidFill>
                  <a:srgbClr val="FF0000"/>
                </a:solidFill>
                <a:latin typeface="Arial Black" pitchFamily="34" charset="0"/>
              </a:rPr>
              <a:t>The Road Not       Taken</a:t>
            </a:r>
            <a:r>
              <a:rPr lang="en-US" sz="7200" dirty="0" smtClean="0">
                <a:latin typeface="Arial Black" pitchFamily="34" charset="0"/>
              </a:rPr>
              <a:t/>
            </a:r>
            <a:br>
              <a:rPr lang="en-US" sz="7200" dirty="0" smtClean="0">
                <a:latin typeface="Arial Black" pitchFamily="34" charset="0"/>
              </a:rPr>
            </a:br>
            <a:r>
              <a:rPr lang="en-US" sz="7200" dirty="0" smtClean="0">
                <a:latin typeface="Arial Black" pitchFamily="34" charset="0"/>
              </a:rPr>
              <a:t>           </a:t>
            </a:r>
            <a:r>
              <a:rPr lang="en-US" sz="4400" dirty="0" smtClean="0">
                <a:latin typeface="Arial Black" pitchFamily="34" charset="0"/>
              </a:rPr>
              <a:t>- </a:t>
            </a:r>
            <a:r>
              <a:rPr lang="en-US" sz="4400" dirty="0" smtClean="0">
                <a:solidFill>
                  <a:schemeClr val="tx2">
                    <a:lumMod val="60000"/>
                    <a:lumOff val="40000"/>
                  </a:schemeClr>
                </a:solidFill>
                <a:latin typeface="Arial Black" pitchFamily="34" charset="0"/>
              </a:rPr>
              <a:t>Robert Frost</a:t>
            </a:r>
            <a:endParaRPr lang="en-US" sz="4400" dirty="0">
              <a:solidFill>
                <a:schemeClr val="tx2">
                  <a:lumMod val="60000"/>
                  <a:lumOff val="40000"/>
                </a:schemeClr>
              </a:solidFill>
              <a:latin typeface="Arial Blac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obert Frost - Poems, Life &amp; Quotes - Biography"/>
          <p:cNvPicPr>
            <a:picLocks noGrp="1"/>
          </p:cNvPicPr>
          <p:nvPr>
            <p:ph idx="1"/>
          </p:nvPr>
        </p:nvPicPr>
        <p:blipFill>
          <a:blip r:embed="rId2" cstate="print"/>
          <a:srcRect/>
          <a:stretch>
            <a:fillRect/>
          </a:stretch>
        </p:blipFill>
        <p:spPr bwMode="auto">
          <a:xfrm>
            <a:off x="1524000" y="457201"/>
            <a:ext cx="6324600" cy="5257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dirty="0" smtClean="0">
                <a:solidFill>
                  <a:schemeClr val="accent6">
                    <a:lumMod val="50000"/>
                  </a:schemeClr>
                </a:solidFill>
                <a:latin typeface="Arial Black" pitchFamily="34" charset="0"/>
              </a:rPr>
              <a:t>Agenda</a:t>
            </a:r>
            <a:endParaRPr lang="en-US" dirty="0">
              <a:solidFill>
                <a:schemeClr val="accent6">
                  <a:lumMod val="50000"/>
                </a:schemeClr>
              </a:solidFill>
              <a:latin typeface="Arial Black" pitchFamily="34"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b="1" dirty="0" smtClean="0">
                <a:solidFill>
                  <a:srgbClr val="C00000"/>
                </a:solidFill>
              </a:rPr>
              <a:t>Author’s  Introduction</a:t>
            </a:r>
          </a:p>
          <a:p>
            <a:pPr>
              <a:buFont typeface="Wingdings" pitchFamily="2" charset="2"/>
              <a:buChar char="Ø"/>
            </a:pPr>
            <a:r>
              <a:rPr lang="en-US" b="1" dirty="0" smtClean="0">
                <a:solidFill>
                  <a:srgbClr val="C00000"/>
                </a:solidFill>
              </a:rPr>
              <a:t>Title of the poem</a:t>
            </a:r>
          </a:p>
          <a:p>
            <a:pPr>
              <a:buFont typeface="Wingdings" pitchFamily="2" charset="2"/>
              <a:buChar char="Ø"/>
            </a:pPr>
            <a:r>
              <a:rPr lang="en-US" b="1" dirty="0" smtClean="0">
                <a:solidFill>
                  <a:srgbClr val="C00000"/>
                </a:solidFill>
              </a:rPr>
              <a:t>Theme of the poem</a:t>
            </a:r>
          </a:p>
          <a:p>
            <a:pPr>
              <a:buFont typeface="Wingdings" pitchFamily="2" charset="2"/>
              <a:buChar char="Ø"/>
            </a:pPr>
            <a:r>
              <a:rPr lang="en-US" b="1" dirty="0" smtClean="0">
                <a:solidFill>
                  <a:srgbClr val="C00000"/>
                </a:solidFill>
              </a:rPr>
              <a:t>About the poem</a:t>
            </a:r>
          </a:p>
          <a:p>
            <a:pPr>
              <a:buFont typeface="Wingdings" pitchFamily="2" charset="2"/>
              <a:buChar char="Ø"/>
            </a:pPr>
            <a:r>
              <a:rPr lang="en-US" b="1" dirty="0" smtClean="0">
                <a:solidFill>
                  <a:srgbClr val="C00000"/>
                </a:solidFill>
              </a:rPr>
              <a:t>Poem</a:t>
            </a:r>
          </a:p>
          <a:p>
            <a:pPr>
              <a:buFont typeface="Wingdings" pitchFamily="2" charset="2"/>
              <a:buChar char="Ø"/>
            </a:pPr>
            <a:r>
              <a:rPr lang="en-US" b="1" dirty="0" smtClean="0">
                <a:solidFill>
                  <a:srgbClr val="C00000"/>
                </a:solidFill>
              </a:rPr>
              <a:t>Rhyme scheme of the poem</a:t>
            </a:r>
          </a:p>
          <a:p>
            <a:pPr>
              <a:buFont typeface="Wingdings" pitchFamily="2" charset="2"/>
              <a:buChar char="Ø"/>
            </a:pPr>
            <a:r>
              <a:rPr lang="en-US" b="1" dirty="0" smtClean="0">
                <a:solidFill>
                  <a:srgbClr val="C00000"/>
                </a:solidFill>
              </a:rPr>
              <a:t>Line by line explanation</a:t>
            </a:r>
          </a:p>
          <a:p>
            <a:pPr>
              <a:buFont typeface="Wingdings" pitchFamily="2" charset="2"/>
              <a:buChar char="Ø"/>
            </a:pPr>
            <a:r>
              <a:rPr lang="en-US" b="1" dirty="0" smtClean="0">
                <a:solidFill>
                  <a:srgbClr val="C00000"/>
                </a:solidFill>
              </a:rPr>
              <a:t>Moral of the poem</a:t>
            </a:r>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b="1" dirty="0" smtClean="0">
                <a:solidFill>
                  <a:srgbClr val="7030A0"/>
                </a:solidFill>
              </a:rPr>
              <a:t>Author’s Introduction</a:t>
            </a:r>
            <a:r>
              <a:rPr lang="en-US" b="1" dirty="0" smtClean="0">
                <a:solidFill>
                  <a:srgbClr val="00B050"/>
                </a:solidFill>
              </a:rPr>
              <a:t>:</a:t>
            </a:r>
          </a:p>
          <a:p>
            <a:pPr fontAlgn="t">
              <a:buNone/>
            </a:pPr>
            <a:r>
              <a:rPr lang="en-US" b="1" dirty="0">
                <a:solidFill>
                  <a:srgbClr val="00B050"/>
                </a:solidFill>
              </a:rPr>
              <a:t>	</a:t>
            </a:r>
            <a:r>
              <a:rPr lang="en-US" b="1" dirty="0" smtClean="0">
                <a:solidFill>
                  <a:srgbClr val="00B050"/>
                </a:solidFill>
              </a:rPr>
              <a:t>	Author’s  </a:t>
            </a:r>
            <a:r>
              <a:rPr lang="en-US" b="1" dirty="0">
                <a:solidFill>
                  <a:srgbClr val="00B050"/>
                </a:solidFill>
              </a:rPr>
              <a:t>full name was </a:t>
            </a:r>
            <a:r>
              <a:rPr lang="en-US" b="1" dirty="0">
                <a:solidFill>
                  <a:srgbClr val="00B0F0"/>
                </a:solidFill>
              </a:rPr>
              <a:t>Robert Lee </a:t>
            </a:r>
            <a:r>
              <a:rPr lang="en-US" b="1" dirty="0" smtClean="0">
                <a:solidFill>
                  <a:srgbClr val="00B0F0"/>
                </a:solidFill>
              </a:rPr>
              <a:t>Frost</a:t>
            </a:r>
            <a:r>
              <a:rPr lang="en-US" b="1" dirty="0" smtClean="0">
                <a:solidFill>
                  <a:srgbClr val="00B050"/>
                </a:solidFill>
              </a:rPr>
              <a:t>. He was born on (1874-1963) USA.</a:t>
            </a:r>
            <a:r>
              <a:rPr lang="en-US" b="1" dirty="0">
                <a:solidFill>
                  <a:srgbClr val="00B050"/>
                </a:solidFill>
              </a:rPr>
              <a:t> He was an American </a:t>
            </a:r>
            <a:r>
              <a:rPr lang="en-US" b="1" dirty="0" smtClean="0">
                <a:solidFill>
                  <a:srgbClr val="00B050"/>
                </a:solidFill>
              </a:rPr>
              <a:t>poet. His other career are Teacher, Farmer, Playwright and editor. He </a:t>
            </a:r>
            <a:r>
              <a:rPr lang="en-US" b="1" dirty="0">
                <a:solidFill>
                  <a:srgbClr val="00B050"/>
                </a:solidFill>
              </a:rPr>
              <a:t>was much admired for his depictions of the </a:t>
            </a:r>
            <a:r>
              <a:rPr lang="en-US" b="1" dirty="0">
                <a:solidFill>
                  <a:srgbClr val="00B0F0"/>
                </a:solidFill>
              </a:rPr>
              <a:t>rural life of New </a:t>
            </a:r>
            <a:r>
              <a:rPr lang="en-US" b="1" dirty="0" smtClean="0">
                <a:solidFill>
                  <a:srgbClr val="00B0F0"/>
                </a:solidFill>
              </a:rPr>
              <a:t>England</a:t>
            </a:r>
            <a:r>
              <a:rPr lang="en-US" b="1" dirty="0" smtClean="0">
                <a:solidFill>
                  <a:srgbClr val="00B050"/>
                </a:solidFill>
              </a:rPr>
              <a:t>. His </a:t>
            </a:r>
            <a:r>
              <a:rPr lang="en-US" b="1" dirty="0">
                <a:solidFill>
                  <a:srgbClr val="00B050"/>
                </a:solidFill>
              </a:rPr>
              <a:t>first achieved professional publication in 1894 when </a:t>
            </a:r>
            <a:r>
              <a:rPr lang="en-US" b="1" i="1" dirty="0">
                <a:solidFill>
                  <a:srgbClr val="00B050"/>
                </a:solidFill>
              </a:rPr>
              <a:t>The Independent</a:t>
            </a:r>
            <a:r>
              <a:rPr lang="en-US" b="1" dirty="0">
                <a:solidFill>
                  <a:srgbClr val="00B050"/>
                </a:solidFill>
              </a:rPr>
              <a:t>, a weekly literary journal, printed his poem </a:t>
            </a:r>
            <a:r>
              <a:rPr lang="en-US" b="1" dirty="0">
                <a:solidFill>
                  <a:srgbClr val="00B0F0"/>
                </a:solidFill>
              </a:rPr>
              <a:t>“My Butterfly: An Elegy.”</a:t>
            </a:r>
          </a:p>
          <a:p>
            <a:pPr fontAlgn="t">
              <a:buNone/>
            </a:pPr>
            <a:endParaRPr lang="en-US" dirty="0"/>
          </a:p>
          <a:p>
            <a:pPr fontAlgn="t">
              <a:buNone/>
            </a:pPr>
            <a:endParaRPr lang="en-US" dirty="0"/>
          </a:p>
          <a:p>
            <a:pPr>
              <a:buNone/>
            </a:pPr>
            <a:endParaRPr lang="en-US" dirty="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a:buNone/>
            </a:pPr>
            <a:r>
              <a:rPr lang="en-US" sz="2800" b="1" dirty="0">
                <a:solidFill>
                  <a:srgbClr val="FF00FF"/>
                </a:solidFill>
              </a:rPr>
              <a:t>HIS IMPACT OF THE WORLD</a:t>
            </a:r>
          </a:p>
          <a:p>
            <a:pPr algn="just">
              <a:buNone/>
            </a:pPr>
            <a:r>
              <a:rPr lang="en-US" sz="2800" b="1" dirty="0" smtClean="0"/>
              <a:t>		</a:t>
            </a:r>
            <a:r>
              <a:rPr lang="en-US" sz="2800" b="1" dirty="0" smtClean="0">
                <a:solidFill>
                  <a:srgbClr val="0000FF"/>
                </a:solidFill>
              </a:rPr>
              <a:t>While</a:t>
            </a:r>
            <a:r>
              <a:rPr lang="en-US" sz="2800" b="1" dirty="0">
                <a:solidFill>
                  <a:srgbClr val="0000FF"/>
                </a:solidFill>
              </a:rPr>
              <a:t> Robert Frost was an American author, his impact can clearly be seen all over the world</a:t>
            </a:r>
            <a:r>
              <a:rPr lang="en-US" sz="2800" b="1" dirty="0" smtClean="0">
                <a:solidFill>
                  <a:srgbClr val="0000FF"/>
                </a:solidFill>
              </a:rPr>
              <a:t>.</a:t>
            </a:r>
            <a:r>
              <a:rPr lang="en-US" sz="2800" b="1" dirty="0">
                <a:solidFill>
                  <a:srgbClr val="0000FF"/>
                </a:solidFill>
              </a:rPr>
              <a:t> Frost focused his writings on the </a:t>
            </a:r>
            <a:r>
              <a:rPr lang="en-US" sz="2800" b="1" dirty="0">
                <a:solidFill>
                  <a:srgbClr val="FF3300"/>
                </a:solidFill>
              </a:rPr>
              <a:t>beauty of life </a:t>
            </a:r>
            <a:r>
              <a:rPr lang="en-US" sz="2800" b="1" dirty="0" smtClean="0">
                <a:solidFill>
                  <a:srgbClr val="FF3300"/>
                </a:solidFill>
              </a:rPr>
              <a:t>and of nature</a:t>
            </a:r>
            <a:r>
              <a:rPr lang="en-US" sz="2800" b="1" dirty="0" smtClean="0">
                <a:solidFill>
                  <a:srgbClr val="0000FF"/>
                </a:solidFill>
              </a:rPr>
              <a:t>. While Frost's</a:t>
            </a:r>
            <a:r>
              <a:rPr lang="en-US" sz="2800" b="1" dirty="0">
                <a:solidFill>
                  <a:srgbClr val="0000FF"/>
                </a:solidFill>
              </a:rPr>
              <a:t> language is simple, it is also very profound. Frost spoke of everyday events, common situations, and rural imagery.</a:t>
            </a:r>
          </a:p>
          <a:p>
            <a:pPr>
              <a:buNone/>
            </a:pPr>
            <a:r>
              <a:rPr lang="en-US" sz="3000" b="1" dirty="0">
                <a:solidFill>
                  <a:srgbClr val="FF00FF"/>
                </a:solidFill>
              </a:rPr>
              <a:t>THEME OF HIS POETRY</a:t>
            </a:r>
          </a:p>
          <a:p>
            <a:pPr>
              <a:buNone/>
            </a:pPr>
            <a:r>
              <a:rPr lang="en-US" sz="3000" b="1" dirty="0" smtClean="0"/>
              <a:t>		</a:t>
            </a:r>
            <a:r>
              <a:rPr lang="en-US" sz="3000" b="1" dirty="0" smtClean="0">
                <a:solidFill>
                  <a:srgbClr val="0000FF"/>
                </a:solidFill>
              </a:rPr>
              <a:t>The</a:t>
            </a:r>
            <a:r>
              <a:rPr lang="en-US" sz="3000" b="1" dirty="0">
                <a:solidFill>
                  <a:srgbClr val="0000FF"/>
                </a:solidFill>
              </a:rPr>
              <a:t> main theme of his poetry is the </a:t>
            </a:r>
            <a:r>
              <a:rPr lang="en-US" sz="3000" b="1" dirty="0">
                <a:solidFill>
                  <a:srgbClr val="FF3300"/>
                </a:solidFill>
              </a:rPr>
              <a:t>despairing state of man in his life</a:t>
            </a:r>
            <a:r>
              <a:rPr lang="en-US" sz="3000" b="1" dirty="0">
                <a:solidFill>
                  <a:srgbClr val="0000FF"/>
                </a:solidFill>
              </a:rPr>
              <a:t>. In all of Frost's works, the reader sees encapsulated in verse, a depth and level of human emotion that is not easily discerned by the eye, but rather felt and nurtured in the heart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10000"/>
          </a:bodyPr>
          <a:lstStyle/>
          <a:p>
            <a:pPr>
              <a:buNone/>
            </a:pPr>
            <a:r>
              <a:rPr lang="en-US" sz="3000" b="1" dirty="0">
                <a:solidFill>
                  <a:srgbClr val="00B050"/>
                </a:solidFill>
              </a:rPr>
              <a:t>HIS INSPIRED PEOPLE</a:t>
            </a:r>
          </a:p>
          <a:p>
            <a:pPr algn="just">
              <a:buNone/>
            </a:pPr>
            <a:r>
              <a:rPr lang="en-US" sz="3000" b="1" dirty="0" smtClean="0">
                <a:solidFill>
                  <a:srgbClr val="FF00FF"/>
                </a:solidFill>
              </a:rPr>
              <a:t>		</a:t>
            </a:r>
            <a:r>
              <a:rPr lang="en-US" sz="3000" b="1" dirty="0">
                <a:solidFill>
                  <a:srgbClr val="FF00FF"/>
                </a:solidFill>
              </a:rPr>
              <a:t> Frost met and was influenced by such contemporary British poets as Edward Thomas, Rupert Brooke, and Robert Graves. While in England, Frost also established a friendship with the poet </a:t>
            </a:r>
            <a:r>
              <a:rPr lang="en-US" sz="3000" b="1" dirty="0">
                <a:solidFill>
                  <a:srgbClr val="0070C0"/>
                </a:solidFill>
              </a:rPr>
              <a:t>Ezra Pound</a:t>
            </a:r>
            <a:r>
              <a:rPr lang="en-US" sz="3000" b="1" dirty="0">
                <a:solidFill>
                  <a:srgbClr val="FF00FF"/>
                </a:solidFill>
              </a:rPr>
              <a:t>, who helped to promote and publish his work.</a:t>
            </a:r>
          </a:p>
          <a:p>
            <a:pPr algn="just">
              <a:buNone/>
            </a:pPr>
            <a:r>
              <a:rPr lang="en-US" sz="3000" b="1" dirty="0" smtClean="0">
                <a:solidFill>
                  <a:srgbClr val="00B050"/>
                </a:solidFill>
              </a:rPr>
              <a:t>USING NATURE IN HIS POEM</a:t>
            </a:r>
          </a:p>
          <a:p>
            <a:pPr algn="just">
              <a:buNone/>
            </a:pPr>
            <a:r>
              <a:rPr lang="en-US" sz="3000" b="1" dirty="0" smtClean="0">
                <a:solidFill>
                  <a:srgbClr val="FF00FF"/>
                </a:solidFill>
              </a:rPr>
              <a:t>		Frost</a:t>
            </a:r>
            <a:r>
              <a:rPr lang="en-US" sz="3000" b="1" dirty="0">
                <a:solidFill>
                  <a:srgbClr val="FF00FF"/>
                </a:solidFill>
              </a:rPr>
              <a:t> uses nature as a metaphor, primarily, in his poems to express the intentions of his poems. He uses nature as a background metaphor in which he usually begins a poem with an observation of something in </a:t>
            </a:r>
            <a:r>
              <a:rPr lang="en-US" sz="3000" b="1" dirty="0">
                <a:solidFill>
                  <a:srgbClr val="0000FF"/>
                </a:solidFill>
              </a:rPr>
              <a:t>nature and then moves towards a connection to some human situation.</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096000"/>
          </a:xfrm>
          <a:solidFill>
            <a:srgbClr val="002060"/>
          </a:solidFill>
        </p:spPr>
        <p:txBody>
          <a:bodyPr/>
          <a:lstStyle/>
          <a:p>
            <a:pPr>
              <a:buNone/>
            </a:pPr>
            <a:r>
              <a:rPr lang="en-US" sz="3600" dirty="0" smtClean="0">
                <a:solidFill>
                  <a:srgbClr val="0000FF"/>
                </a:solidFill>
              </a:rPr>
              <a:t>TITLE OF THE POEM</a:t>
            </a:r>
          </a:p>
          <a:p>
            <a:pPr algn="just">
              <a:buNone/>
            </a:pPr>
            <a:r>
              <a:rPr lang="en-US" sz="3600" dirty="0" smtClean="0"/>
              <a:t>		</a:t>
            </a:r>
            <a:r>
              <a:rPr lang="en-US" sz="3600" dirty="0" smtClean="0">
                <a:solidFill>
                  <a:srgbClr val="FFC000"/>
                </a:solidFill>
              </a:rPr>
              <a:t>The </a:t>
            </a:r>
            <a:r>
              <a:rPr lang="en-US" sz="3600" dirty="0">
                <a:solidFill>
                  <a:srgbClr val="FFC000"/>
                </a:solidFill>
              </a:rPr>
              <a:t>title "</a:t>
            </a:r>
            <a:r>
              <a:rPr lang="en-US" sz="3600" b="1" dirty="0">
                <a:solidFill>
                  <a:srgbClr val="92D050"/>
                </a:solidFill>
              </a:rPr>
              <a:t>The</a:t>
            </a:r>
            <a:r>
              <a:rPr lang="en-US" sz="3600" dirty="0">
                <a:solidFill>
                  <a:srgbClr val="92D050"/>
                </a:solidFill>
              </a:rPr>
              <a:t> </a:t>
            </a:r>
            <a:r>
              <a:rPr lang="en-US" sz="3600" b="1" dirty="0">
                <a:solidFill>
                  <a:srgbClr val="92D050"/>
                </a:solidFill>
              </a:rPr>
              <a:t>Road Not Taken</a:t>
            </a:r>
            <a:r>
              <a:rPr lang="en-US" sz="3600" dirty="0">
                <a:solidFill>
                  <a:srgbClr val="FFC000"/>
                </a:solidFill>
              </a:rPr>
              <a:t>" focuses the poem on </a:t>
            </a:r>
            <a:r>
              <a:rPr lang="en-US" sz="3600" dirty="0">
                <a:solidFill>
                  <a:srgbClr val="FF00FF"/>
                </a:solidFill>
              </a:rPr>
              <a:t>lost opportunities </a:t>
            </a:r>
            <a:r>
              <a:rPr lang="en-US" sz="3600" dirty="0">
                <a:solidFill>
                  <a:srgbClr val="FFC000"/>
                </a:solidFill>
              </a:rPr>
              <a:t>– the road that the speaker did not take. </a:t>
            </a:r>
            <a:r>
              <a:rPr lang="en-US" sz="3600" dirty="0" smtClean="0">
                <a:solidFill>
                  <a:srgbClr val="FFC000"/>
                </a:solidFill>
              </a:rPr>
              <a:t> </a:t>
            </a:r>
            <a:r>
              <a:rPr lang="en-US" sz="3600" dirty="0">
                <a:solidFill>
                  <a:srgbClr val="FFC000"/>
                </a:solidFill>
              </a:rPr>
              <a:t>More than anything in the text of the poem, this title hints that the poem is about lost opportunities, and the complexities of choices, not just choosing the path that is fresh and new.</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483</Words>
  <Application>Microsoft Office PowerPoint</Application>
  <PresentationFormat>On-screen Show (4:3)</PresentationFormat>
  <Paragraphs>127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POETRY AND ONE ACT PLAYS</vt:lpstr>
      <vt:lpstr>Slide 3</vt:lpstr>
      <vt:lpstr>Slide 4</vt:lpstr>
      <vt:lpstr>Agenda</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POETRY AND ONE ACT PLAYS</dc:title>
  <dc:creator>ARUNKUMAR</dc:creator>
  <cp:lastModifiedBy>ARUN KUMAR</cp:lastModifiedBy>
  <cp:revision>32</cp:revision>
  <dcterms:created xsi:type="dcterms:W3CDTF">2020-07-20T16:28:52Z</dcterms:created>
  <dcterms:modified xsi:type="dcterms:W3CDTF">2023-04-08T08:41:33Z</dcterms:modified>
</cp:coreProperties>
</file>